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6" r:id="rId3"/>
    <p:sldId id="274" r:id="rId4"/>
    <p:sldId id="275" r:id="rId5"/>
    <p:sldId id="276" r:id="rId6"/>
    <p:sldId id="277" r:id="rId7"/>
    <p:sldId id="273" r:id="rId8"/>
    <p:sldId id="271" r:id="rId9"/>
    <p:sldId id="282" r:id="rId10"/>
    <p:sldId id="283" r:id="rId11"/>
    <p:sldId id="284" r:id="rId12"/>
    <p:sldId id="285" r:id="rId13"/>
    <p:sldId id="287" r:id="rId14"/>
    <p:sldId id="288" r:id="rId15"/>
    <p:sldId id="286" r:id="rId16"/>
    <p:sldId id="278" r:id="rId17"/>
    <p:sldId id="2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el Abusitta" initials="AA" lastIdx="1" clrIdx="0">
    <p:extLst>
      <p:ext uri="{19B8F6BF-5375-455C-9EA6-DF929625EA0E}">
        <p15:presenceInfo xmlns:p15="http://schemas.microsoft.com/office/powerpoint/2012/main" userId="facb641a2043153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 d="100"/>
          <a:sy n="24" d="100"/>
        </p:scale>
        <p:origin x="984"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06D723-08AD-490A-9FE8-3FCEA1AAAB8F}" type="datetimeFigureOut">
              <a:rPr lang="en-CA" smtClean="0"/>
              <a:t>2015-12-09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7EBF-ED98-4B9A-863E-2A8E1D74B7EF}" type="slidenum">
              <a:rPr lang="en-CA" smtClean="0"/>
              <a:t>‹#›</a:t>
            </a:fld>
            <a:endParaRPr lang="en-CA"/>
          </a:p>
        </p:txBody>
      </p:sp>
    </p:spTree>
    <p:extLst>
      <p:ext uri="{BB962C8B-B14F-4D97-AF65-F5344CB8AC3E}">
        <p14:creationId xmlns:p14="http://schemas.microsoft.com/office/powerpoint/2010/main" val="294097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2C5C6B-3CDA-41FA-BD55-5A736EEBCFD4}" type="slidenum">
              <a:rPr lang="en-US" smtClean="0"/>
              <a:pPr/>
              <a:t>17</a:t>
            </a:fld>
            <a:endParaRPr lang="en-US"/>
          </a:p>
        </p:txBody>
      </p:sp>
    </p:spTree>
    <p:extLst>
      <p:ext uri="{BB962C8B-B14F-4D97-AF65-F5344CB8AC3E}">
        <p14:creationId xmlns:p14="http://schemas.microsoft.com/office/powerpoint/2010/main" val="2933193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45121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1851710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2700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3314917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55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4114499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601437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41845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1671858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0A58F-BFAA-4A63-B7A3-6DD907F7E481}" type="datetimeFigureOut">
              <a:rPr lang="en-CA" smtClean="0"/>
              <a:t>2015-12-09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150101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90A58F-BFAA-4A63-B7A3-6DD907F7E481}" type="datetimeFigureOut">
              <a:rPr lang="en-CA" smtClean="0"/>
              <a:t>2015-12-09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19363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90A58F-BFAA-4A63-B7A3-6DD907F7E481}" type="datetimeFigureOut">
              <a:rPr lang="en-CA" smtClean="0"/>
              <a:t>2015-12-09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419495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90A58F-BFAA-4A63-B7A3-6DD907F7E481}" type="datetimeFigureOut">
              <a:rPr lang="en-CA" smtClean="0"/>
              <a:t>2015-12-09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117150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0A58F-BFAA-4A63-B7A3-6DD907F7E481}" type="datetimeFigureOut">
              <a:rPr lang="en-CA" smtClean="0"/>
              <a:t>2015-12-09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30077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0A58F-BFAA-4A63-B7A3-6DD907F7E481}" type="datetimeFigureOut">
              <a:rPr lang="en-CA" smtClean="0"/>
              <a:t>2015-12-09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249027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0A58F-BFAA-4A63-B7A3-6DD907F7E481}" type="datetimeFigureOut">
              <a:rPr lang="en-CA" smtClean="0"/>
              <a:t>2015-12-09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34D7DF-4985-47E3-8FD2-6D5C72539FF9}" type="slidenum">
              <a:rPr lang="en-CA" smtClean="0"/>
              <a:t>‹#›</a:t>
            </a:fld>
            <a:endParaRPr lang="en-CA"/>
          </a:p>
        </p:txBody>
      </p:sp>
    </p:spTree>
    <p:extLst>
      <p:ext uri="{BB962C8B-B14F-4D97-AF65-F5344CB8AC3E}">
        <p14:creationId xmlns:p14="http://schemas.microsoft.com/office/powerpoint/2010/main" val="182742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90A58F-BFAA-4A63-B7A3-6DD907F7E481}" type="datetimeFigureOut">
              <a:rPr lang="en-CA" smtClean="0"/>
              <a:t>2015-12-09</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34D7DF-4985-47E3-8FD2-6D5C72539FF9}" type="slidenum">
              <a:rPr lang="en-CA" smtClean="0"/>
              <a:t>‹#›</a:t>
            </a:fld>
            <a:endParaRPr lang="en-CA"/>
          </a:p>
        </p:txBody>
      </p:sp>
    </p:spTree>
    <p:extLst>
      <p:ext uri="{BB962C8B-B14F-4D97-AF65-F5344CB8AC3E}">
        <p14:creationId xmlns:p14="http://schemas.microsoft.com/office/powerpoint/2010/main" val="3047322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cunetix.com/blog/articles/slow-http-dos-attacks-mitigate-apache-http-server/" TargetMode="External"/><Relationship Id="rId2" Type="http://schemas.openxmlformats.org/officeDocument/2006/relationships/hyperlink" Target="http://www.slideshare.net/LarryCover/baremetal-docker-containers-and-virtualization-the-growing-choices-for-cloud-applications" TargetMode="External"/><Relationship Id="rId1" Type="http://schemas.openxmlformats.org/officeDocument/2006/relationships/slideLayout" Target="../slideLayouts/slideLayout2.xml"/><Relationship Id="rId6" Type="http://schemas.openxmlformats.org/officeDocument/2006/relationships/hyperlink" Target="http://www.hardwarezone.com.sg/feature-tech-trends08-virtualization/virtualizations-impact" TargetMode="External"/><Relationship Id="rId5" Type="http://schemas.openxmlformats.org/officeDocument/2006/relationships/hyperlink" Target="http://santaguidafinefoods.com/10292-2/http:/santaguidafinefoods.com/10292-2/" TargetMode="External"/><Relationship Id="rId4" Type="http://schemas.openxmlformats.org/officeDocument/2006/relationships/hyperlink" Target="http://www.lookfordiagnosis.com/mesh_info.php?term=Behavior&amp;lang=1"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a:t>Minimizing the Impact of Denial of Service Attacks on a </a:t>
            </a:r>
            <a:r>
              <a:rPr lang="en-CA" dirty="0" smtClean="0"/>
              <a:t>Virtualized </a:t>
            </a:r>
            <a:r>
              <a:rPr lang="en-CA" dirty="0"/>
              <a:t>Cloud</a:t>
            </a:r>
          </a:p>
        </p:txBody>
      </p:sp>
      <p:sp>
        <p:nvSpPr>
          <p:cNvPr id="3" name="Subtitle 2"/>
          <p:cNvSpPr>
            <a:spLocks noGrp="1"/>
          </p:cNvSpPr>
          <p:nvPr>
            <p:ph type="subTitle" idx="1"/>
          </p:nvPr>
        </p:nvSpPr>
        <p:spPr/>
        <p:txBody>
          <a:bodyPr>
            <a:normAutofit fontScale="62500" lnSpcReduction="20000"/>
          </a:bodyPr>
          <a:lstStyle/>
          <a:p>
            <a:endParaRPr lang="en-CA" dirty="0" smtClean="0"/>
          </a:p>
          <a:p>
            <a:endParaRPr lang="en-CA" dirty="0"/>
          </a:p>
          <a:p>
            <a:pPr algn="l"/>
            <a:r>
              <a:rPr lang="en-CA" dirty="0" smtClean="0"/>
              <a:t>Adel Abusitta, PhD Student (First year)</a:t>
            </a:r>
          </a:p>
          <a:p>
            <a:pPr algn="l"/>
            <a:r>
              <a:rPr lang="en-CA" dirty="0" smtClean="0"/>
              <a:t>Supervisors: Pr. Martine </a:t>
            </a:r>
            <a:r>
              <a:rPr lang="en-CA" dirty="0" err="1" smtClean="0"/>
              <a:t>Bellaiche</a:t>
            </a:r>
            <a:r>
              <a:rPr lang="en-CA" dirty="0" smtClean="0"/>
              <a:t> and Pr. Michel </a:t>
            </a:r>
            <a:r>
              <a:rPr lang="en-CA" dirty="0" err="1" smtClean="0"/>
              <a:t>Dagenais</a:t>
            </a:r>
            <a:endParaRPr lang="en-CA" dirty="0"/>
          </a:p>
        </p:txBody>
      </p:sp>
    </p:spTree>
    <p:extLst>
      <p:ext uri="{BB962C8B-B14F-4D97-AF65-F5344CB8AC3E}">
        <p14:creationId xmlns:p14="http://schemas.microsoft.com/office/powerpoint/2010/main" val="642217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Proposed Architecture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4491" y="2160588"/>
            <a:ext cx="6223055" cy="3881437"/>
          </a:xfrm>
        </p:spPr>
      </p:pic>
      <p:sp>
        <p:nvSpPr>
          <p:cNvPr id="5" name="TextBox 4"/>
          <p:cNvSpPr txBox="1"/>
          <p:nvPr/>
        </p:nvSpPr>
        <p:spPr>
          <a:xfrm>
            <a:off x="237744" y="3182112"/>
            <a:ext cx="2084832" cy="2308324"/>
          </a:xfrm>
          <a:prstGeom prst="rect">
            <a:avLst/>
          </a:prstGeom>
          <a:noFill/>
        </p:spPr>
        <p:txBody>
          <a:bodyPr wrap="square" rtlCol="0">
            <a:spAutoFit/>
          </a:bodyPr>
          <a:lstStyle/>
          <a:p>
            <a:r>
              <a:rPr lang="en-CA" dirty="0" smtClean="0"/>
              <a:t>Learning component: </a:t>
            </a:r>
            <a:r>
              <a:rPr lang="en-CA" dirty="0"/>
              <a:t>aims to understand the behavior of the VMs </a:t>
            </a:r>
            <a:r>
              <a:rPr lang="en-CA" dirty="0" smtClean="0"/>
              <a:t>(</a:t>
            </a:r>
            <a:r>
              <a:rPr lang="en-CA" dirty="0" err="1" smtClean="0"/>
              <a:t>e.g</a:t>
            </a:r>
            <a:r>
              <a:rPr lang="en-CA" dirty="0" smtClean="0"/>
              <a:t>, normal  </a:t>
            </a:r>
            <a:r>
              <a:rPr lang="en-CA" dirty="0"/>
              <a:t>workload under different frames of </a:t>
            </a:r>
            <a:r>
              <a:rPr lang="en-CA" dirty="0" smtClean="0"/>
              <a:t>time)</a:t>
            </a:r>
            <a:endParaRPr lang="en-CA" dirty="0"/>
          </a:p>
        </p:txBody>
      </p:sp>
    </p:spTree>
    <p:extLst>
      <p:ext uri="{BB962C8B-B14F-4D97-AF65-F5344CB8AC3E}">
        <p14:creationId xmlns:p14="http://schemas.microsoft.com/office/powerpoint/2010/main" val="734977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Proposed Architecture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4491" y="2160588"/>
            <a:ext cx="6223055" cy="3881437"/>
          </a:xfrm>
        </p:spPr>
      </p:pic>
      <p:sp>
        <p:nvSpPr>
          <p:cNvPr id="5" name="TextBox 4"/>
          <p:cNvSpPr txBox="1"/>
          <p:nvPr/>
        </p:nvSpPr>
        <p:spPr>
          <a:xfrm>
            <a:off x="237744" y="3182112"/>
            <a:ext cx="2359152" cy="2308324"/>
          </a:xfrm>
          <a:prstGeom prst="rect">
            <a:avLst/>
          </a:prstGeom>
          <a:noFill/>
        </p:spPr>
        <p:txBody>
          <a:bodyPr wrap="square" rtlCol="0">
            <a:spAutoFit/>
          </a:bodyPr>
          <a:lstStyle/>
          <a:p>
            <a:r>
              <a:rPr lang="en-CA" dirty="0" smtClean="0"/>
              <a:t>Detection component: </a:t>
            </a:r>
            <a:r>
              <a:rPr lang="en-CA" dirty="0"/>
              <a:t>Having learned the behavior of the </a:t>
            </a:r>
            <a:r>
              <a:rPr lang="en-CA" dirty="0" smtClean="0"/>
              <a:t>VMs from the second component, </a:t>
            </a:r>
            <a:r>
              <a:rPr lang="en-CA" dirty="0"/>
              <a:t>the detection component identifies the suspicious </a:t>
            </a:r>
            <a:r>
              <a:rPr lang="en-CA" dirty="0" smtClean="0"/>
              <a:t>VMs. </a:t>
            </a:r>
            <a:endParaRPr lang="en-CA" dirty="0"/>
          </a:p>
        </p:txBody>
      </p:sp>
    </p:spTree>
    <p:extLst>
      <p:ext uri="{BB962C8B-B14F-4D97-AF65-F5344CB8AC3E}">
        <p14:creationId xmlns:p14="http://schemas.microsoft.com/office/powerpoint/2010/main" val="1303838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Proposed Architecture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4491" y="2160588"/>
            <a:ext cx="6223055" cy="3881437"/>
          </a:xfrm>
        </p:spPr>
      </p:pic>
      <p:sp>
        <p:nvSpPr>
          <p:cNvPr id="5" name="TextBox 4"/>
          <p:cNvSpPr txBox="1"/>
          <p:nvPr/>
        </p:nvSpPr>
        <p:spPr>
          <a:xfrm>
            <a:off x="0" y="3300646"/>
            <a:ext cx="2359152" cy="2031325"/>
          </a:xfrm>
          <a:prstGeom prst="rect">
            <a:avLst/>
          </a:prstGeom>
          <a:noFill/>
        </p:spPr>
        <p:txBody>
          <a:bodyPr wrap="square" rtlCol="0">
            <a:spAutoFit/>
          </a:bodyPr>
          <a:lstStyle/>
          <a:p>
            <a:r>
              <a:rPr lang="en-CA" dirty="0" smtClean="0"/>
              <a:t>Negotiation Component : aims </a:t>
            </a:r>
            <a:r>
              <a:rPr lang="en-CA" dirty="0"/>
              <a:t>to find the optimal decision making strategy that minimizes the resources wasting during </a:t>
            </a:r>
            <a:r>
              <a:rPr lang="en-CA" dirty="0" err="1"/>
              <a:t>DoS</a:t>
            </a:r>
            <a:r>
              <a:rPr lang="en-CA" dirty="0"/>
              <a:t> attack.</a:t>
            </a:r>
          </a:p>
        </p:txBody>
      </p:sp>
    </p:spTree>
    <p:extLst>
      <p:ext uri="{BB962C8B-B14F-4D97-AF65-F5344CB8AC3E}">
        <p14:creationId xmlns:p14="http://schemas.microsoft.com/office/powerpoint/2010/main" val="2298784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Proposed Architecture</a:t>
            </a:r>
          </a:p>
        </p:txBody>
      </p:sp>
      <p:sp>
        <p:nvSpPr>
          <p:cNvPr id="3" name="Content Placeholder 2"/>
          <p:cNvSpPr>
            <a:spLocks noGrp="1"/>
          </p:cNvSpPr>
          <p:nvPr>
            <p:ph idx="1"/>
          </p:nvPr>
        </p:nvSpPr>
        <p:spPr/>
        <p:txBody>
          <a:bodyPr/>
          <a:lstStyle/>
          <a:p>
            <a:endParaRPr lang="en-CA" dirty="0" smtClean="0"/>
          </a:p>
          <a:p>
            <a:pPr marL="0" indent="0">
              <a:buNone/>
            </a:pPr>
            <a:endParaRPr lang="en-C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4491" y="2160588"/>
            <a:ext cx="6223055" cy="3881437"/>
          </a:xfrm>
          <a:prstGeom prst="rect">
            <a:avLst/>
          </a:prstGeom>
        </p:spPr>
      </p:pic>
      <p:sp>
        <p:nvSpPr>
          <p:cNvPr id="6" name="TextBox 5"/>
          <p:cNvSpPr txBox="1"/>
          <p:nvPr/>
        </p:nvSpPr>
        <p:spPr>
          <a:xfrm>
            <a:off x="-41421" y="3285066"/>
            <a:ext cx="2624667" cy="3416320"/>
          </a:xfrm>
          <a:prstGeom prst="rect">
            <a:avLst/>
          </a:prstGeom>
          <a:noFill/>
        </p:spPr>
        <p:txBody>
          <a:bodyPr wrap="square" rtlCol="0">
            <a:spAutoFit/>
          </a:bodyPr>
          <a:lstStyle/>
          <a:p>
            <a:r>
              <a:rPr lang="en-CA" dirty="0"/>
              <a:t>The negotiation is made between the host and the suspicious VM.  The host will decide whether to apply limitation directly on the VM shared resources or to give the suspicious VM some </a:t>
            </a:r>
            <a:r>
              <a:rPr lang="en-CA" b="1" dirty="0"/>
              <a:t>time</a:t>
            </a:r>
            <a:r>
              <a:rPr lang="en-CA" dirty="0"/>
              <a:t> </a:t>
            </a:r>
            <a:r>
              <a:rPr lang="en-CA" dirty="0" smtClean="0"/>
              <a:t>hoping </a:t>
            </a:r>
            <a:r>
              <a:rPr lang="en-CA" dirty="0"/>
              <a:t>the abnormal behavior will be </a:t>
            </a:r>
            <a:r>
              <a:rPr lang="en-CA" dirty="0" err="1"/>
              <a:t>overcomed</a:t>
            </a:r>
            <a:r>
              <a:rPr lang="en-CA" dirty="0"/>
              <a:t>.</a:t>
            </a:r>
          </a:p>
        </p:txBody>
      </p:sp>
    </p:spTree>
    <p:extLst>
      <p:ext uri="{BB962C8B-B14F-4D97-AF65-F5344CB8AC3E}">
        <p14:creationId xmlns:p14="http://schemas.microsoft.com/office/powerpoint/2010/main" val="3113257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Proposed Architecture</a:t>
            </a:r>
          </a:p>
        </p:txBody>
      </p:sp>
      <p:sp>
        <p:nvSpPr>
          <p:cNvPr id="3" name="Content Placeholder 2"/>
          <p:cNvSpPr>
            <a:spLocks noGrp="1"/>
          </p:cNvSpPr>
          <p:nvPr>
            <p:ph idx="1"/>
          </p:nvPr>
        </p:nvSpPr>
        <p:spPr/>
        <p:txBody>
          <a:bodyPr/>
          <a:lstStyle/>
          <a:p>
            <a:pPr marL="0" indent="0">
              <a:buNone/>
            </a:pPr>
            <a:endParaRPr lang="en-CA" dirty="0" smtClean="0"/>
          </a:p>
          <a:p>
            <a:pPr marL="0" indent="0">
              <a:buNone/>
            </a:pPr>
            <a:endParaRPr lang="en-CA" dirty="0"/>
          </a:p>
          <a:p>
            <a:pPr marL="0" indent="0">
              <a:buNone/>
            </a:pPr>
            <a:endParaRPr lang="en-C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4491" y="2160588"/>
            <a:ext cx="6223055" cy="3881437"/>
          </a:xfrm>
          <a:prstGeom prst="rect">
            <a:avLst/>
          </a:prstGeom>
        </p:spPr>
      </p:pic>
      <p:sp>
        <p:nvSpPr>
          <p:cNvPr id="5" name="TextBox 4"/>
          <p:cNvSpPr txBox="1"/>
          <p:nvPr/>
        </p:nvSpPr>
        <p:spPr>
          <a:xfrm>
            <a:off x="0" y="3456039"/>
            <a:ext cx="2286000" cy="2585323"/>
          </a:xfrm>
          <a:prstGeom prst="rect">
            <a:avLst/>
          </a:prstGeom>
          <a:noFill/>
        </p:spPr>
        <p:txBody>
          <a:bodyPr wrap="square" rtlCol="0">
            <a:spAutoFit/>
          </a:bodyPr>
          <a:lstStyle/>
          <a:p>
            <a:r>
              <a:rPr lang="en-CA" dirty="0"/>
              <a:t>The </a:t>
            </a:r>
            <a:r>
              <a:rPr lang="en-CA" dirty="0" smtClean="0"/>
              <a:t>decision </a:t>
            </a:r>
            <a:r>
              <a:rPr lang="en-CA" dirty="0"/>
              <a:t>will be taken based on several factors, such as: the workload history of the  </a:t>
            </a:r>
            <a:r>
              <a:rPr lang="en-CA" dirty="0" smtClean="0"/>
              <a:t>suspicious </a:t>
            </a:r>
            <a:r>
              <a:rPr lang="en-CA" dirty="0"/>
              <a:t>VM and the available resources on the host.</a:t>
            </a:r>
          </a:p>
        </p:txBody>
      </p:sp>
    </p:spTree>
    <p:extLst>
      <p:ext uri="{BB962C8B-B14F-4D97-AF65-F5344CB8AC3E}">
        <p14:creationId xmlns:p14="http://schemas.microsoft.com/office/powerpoint/2010/main" val="3249193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normAutofit lnSpcReduction="10000"/>
          </a:bodyPr>
          <a:lstStyle/>
          <a:p>
            <a:r>
              <a:rPr lang="en-CA" dirty="0"/>
              <a:t>A denial-of-service (</a:t>
            </a:r>
            <a:r>
              <a:rPr lang="en-CA" dirty="0" err="1"/>
              <a:t>DoS</a:t>
            </a:r>
            <a:r>
              <a:rPr lang="en-CA" dirty="0"/>
              <a:t>) attack in virtualization occurs when one </a:t>
            </a:r>
            <a:r>
              <a:rPr lang="en-CA" dirty="0" smtClean="0"/>
              <a:t>or more VM  drain </a:t>
            </a:r>
            <a:r>
              <a:rPr lang="en-CA" dirty="0"/>
              <a:t>all the available physical resources, such that the hypervisor can’t support more VMs, and availability is imperiled</a:t>
            </a:r>
            <a:r>
              <a:rPr lang="en-CA" dirty="0" smtClean="0"/>
              <a:t>.</a:t>
            </a:r>
          </a:p>
          <a:p>
            <a:r>
              <a:rPr lang="en-CA" dirty="0"/>
              <a:t>The existing approaches to prevent </a:t>
            </a:r>
            <a:r>
              <a:rPr lang="en-CA" dirty="0" err="1"/>
              <a:t>DoS</a:t>
            </a:r>
            <a:r>
              <a:rPr lang="en-CA" dirty="0"/>
              <a:t> attacks are based on limiting resource allocation using simple configurations. </a:t>
            </a:r>
            <a:endParaRPr lang="en-CA" dirty="0" smtClean="0"/>
          </a:p>
          <a:p>
            <a:r>
              <a:rPr lang="en-CA" dirty="0" smtClean="0"/>
              <a:t>These </a:t>
            </a:r>
            <a:r>
              <a:rPr lang="en-CA" dirty="0"/>
              <a:t>approaches are limited to understanding different behaviors of different applications</a:t>
            </a:r>
            <a:r>
              <a:rPr lang="en-CA" dirty="0" smtClean="0"/>
              <a:t>.</a:t>
            </a:r>
          </a:p>
          <a:p>
            <a:r>
              <a:rPr lang="en-CA" dirty="0"/>
              <a:t> </a:t>
            </a:r>
            <a:r>
              <a:rPr lang="en-CA" dirty="0" smtClean="0"/>
              <a:t>Busy </a:t>
            </a:r>
            <a:r>
              <a:rPr lang="en-CA" dirty="0"/>
              <a:t>applications are not always under attack but may be overwhelmed by a large number of legitimate </a:t>
            </a:r>
            <a:r>
              <a:rPr lang="en-CA" dirty="0" smtClean="0"/>
              <a:t>clients.</a:t>
            </a:r>
          </a:p>
          <a:p>
            <a:r>
              <a:rPr lang="en-CA" dirty="0" smtClean="0"/>
              <a:t>An optimal </a:t>
            </a:r>
            <a:r>
              <a:rPr lang="en-CA" dirty="0"/>
              <a:t>decision making </a:t>
            </a:r>
            <a:r>
              <a:rPr lang="en-CA" dirty="0" smtClean="0"/>
              <a:t>strategies are required to minimize </a:t>
            </a:r>
            <a:r>
              <a:rPr lang="en-CA" dirty="0"/>
              <a:t>the resources wasting during </a:t>
            </a:r>
            <a:r>
              <a:rPr lang="en-CA" dirty="0" err="1"/>
              <a:t>DoS</a:t>
            </a:r>
            <a:r>
              <a:rPr lang="en-CA" dirty="0"/>
              <a:t> attack.</a:t>
            </a:r>
            <a:br>
              <a:rPr lang="en-CA" dirty="0"/>
            </a:br>
            <a:endParaRPr lang="en-CA" dirty="0"/>
          </a:p>
        </p:txBody>
      </p:sp>
    </p:spTree>
    <p:extLst>
      <p:ext uri="{BB962C8B-B14F-4D97-AF65-F5344CB8AC3E}">
        <p14:creationId xmlns:p14="http://schemas.microsoft.com/office/powerpoint/2010/main" val="4073226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normAutofit fontScale="85000" lnSpcReduction="10000"/>
          </a:bodyPr>
          <a:lstStyle/>
          <a:p>
            <a:pPr marL="0" indent="0">
              <a:buNone/>
            </a:pPr>
            <a:r>
              <a:rPr lang="en-CA" sz="1900" dirty="0">
                <a:hlinkClick r:id="rId2"/>
              </a:rPr>
              <a:t>http://</a:t>
            </a:r>
            <a:r>
              <a:rPr lang="en-CA" sz="1900" dirty="0" smtClean="0">
                <a:hlinkClick r:id="rId2"/>
              </a:rPr>
              <a:t>www.slideshare.net/LarryCover/baremetal-docker-containers-and-virtualization-the-growing-choices-for-cloud-applications</a:t>
            </a:r>
            <a:endParaRPr lang="en-CA" sz="1900" dirty="0" smtClean="0"/>
          </a:p>
          <a:p>
            <a:pPr marL="0" indent="0">
              <a:buNone/>
            </a:pPr>
            <a:endParaRPr lang="en-CA" sz="1900" dirty="0"/>
          </a:p>
          <a:p>
            <a:pPr marL="0" indent="0">
              <a:buNone/>
            </a:pPr>
            <a:r>
              <a:rPr lang="en-CA" sz="1900" dirty="0">
                <a:hlinkClick r:id="rId3"/>
              </a:rPr>
              <a:t>https://www.acunetix.com/blog/articles/slow-http-dos-attacks-mitigate-apache-http-server</a:t>
            </a:r>
            <a:r>
              <a:rPr lang="en-CA" sz="1900" dirty="0" smtClean="0">
                <a:hlinkClick r:id="rId3"/>
              </a:rPr>
              <a:t>/</a:t>
            </a:r>
            <a:endParaRPr lang="en-CA" sz="1900" dirty="0" smtClean="0"/>
          </a:p>
          <a:p>
            <a:pPr marL="0" indent="0">
              <a:buNone/>
            </a:pPr>
            <a:endParaRPr lang="en-CA" sz="1900" dirty="0"/>
          </a:p>
          <a:p>
            <a:pPr marL="0" indent="0">
              <a:buNone/>
            </a:pPr>
            <a:r>
              <a:rPr lang="en-CA" sz="1900" dirty="0">
                <a:hlinkClick r:id="rId4"/>
              </a:rPr>
              <a:t>http://</a:t>
            </a:r>
            <a:r>
              <a:rPr lang="en-CA" sz="1900" dirty="0" smtClean="0">
                <a:hlinkClick r:id="rId4"/>
              </a:rPr>
              <a:t>www.lookfordiagnosis.com/mesh_info.php?term=Behavior&amp;lang=1</a:t>
            </a:r>
            <a:endParaRPr lang="en-CA" sz="1900" dirty="0" smtClean="0"/>
          </a:p>
          <a:p>
            <a:pPr marL="0" indent="0">
              <a:buNone/>
            </a:pPr>
            <a:endParaRPr lang="en-CA" sz="1900" dirty="0" smtClean="0"/>
          </a:p>
          <a:p>
            <a:pPr marL="0" indent="0">
              <a:buNone/>
            </a:pPr>
            <a:r>
              <a:rPr lang="en-CA" sz="1900" dirty="0">
                <a:hlinkClick r:id="rId5"/>
              </a:rPr>
              <a:t>http://santaguidafinefoods.com/10292-2/http://santaguidafinefoods.com/10292-2</a:t>
            </a:r>
            <a:r>
              <a:rPr lang="en-CA" sz="1900" dirty="0" smtClean="0">
                <a:hlinkClick r:id="rId5"/>
              </a:rPr>
              <a:t>/</a:t>
            </a:r>
            <a:endParaRPr lang="en-CA" sz="1900" dirty="0" smtClean="0"/>
          </a:p>
          <a:p>
            <a:pPr marL="0" indent="0">
              <a:buNone/>
            </a:pPr>
            <a:endParaRPr lang="en-CA" sz="1900" dirty="0" smtClean="0"/>
          </a:p>
          <a:p>
            <a:pPr marL="0" indent="0">
              <a:buNone/>
            </a:pPr>
            <a:r>
              <a:rPr lang="en-CA" sz="1900" dirty="0">
                <a:hlinkClick r:id="rId6"/>
              </a:rPr>
              <a:t>http://</a:t>
            </a:r>
            <a:r>
              <a:rPr lang="en-CA" sz="1900" dirty="0" smtClean="0">
                <a:hlinkClick r:id="rId6"/>
              </a:rPr>
              <a:t>www.hardwarezone.com.sg/feature-tech-trends08-virtualization/virtualizations-impact</a:t>
            </a:r>
            <a:endParaRPr lang="en-CA" sz="1900" dirty="0" smtClean="0"/>
          </a:p>
          <a:p>
            <a:pPr marL="0" indent="0">
              <a:buNone/>
            </a:pPr>
            <a:endParaRPr lang="en-CA" sz="1900" dirty="0" smtClean="0"/>
          </a:p>
          <a:p>
            <a:pPr marL="0" indent="0">
              <a:buNone/>
            </a:pPr>
            <a:endParaRPr lang="en-CA" dirty="0" smtClean="0"/>
          </a:p>
          <a:p>
            <a:pPr marL="0" indent="0">
              <a:buNone/>
            </a:pPr>
            <a:endParaRPr lang="en-CA" dirty="0"/>
          </a:p>
          <a:p>
            <a:pPr marL="0" indent="0">
              <a:buNone/>
            </a:pPr>
            <a:endParaRPr lang="en-CA" dirty="0"/>
          </a:p>
        </p:txBody>
      </p:sp>
    </p:spTree>
    <p:extLst>
      <p:ext uri="{BB962C8B-B14F-4D97-AF65-F5344CB8AC3E}">
        <p14:creationId xmlns:p14="http://schemas.microsoft.com/office/powerpoint/2010/main" val="4232864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2"/>
          <p:cNvSpPr txBox="1">
            <a:spLocks/>
          </p:cNvSpPr>
          <p:nvPr/>
        </p:nvSpPr>
        <p:spPr>
          <a:xfrm>
            <a:off x="2980595" y="3452409"/>
            <a:ext cx="5630005" cy="919723"/>
          </a:xfrm>
          <a:prstGeom prst="rect">
            <a:avLst/>
          </a:prstGeom>
        </p:spPr>
        <p:txBody>
          <a:bodyPr>
            <a:noAutofit/>
          </a:bodyPr>
          <a:lstStyle/>
          <a:p>
            <a:pPr marL="228600" marR="0" lvl="0" indent="-228600" algn="ctr" defTabSz="914400" rtl="0" eaLnBrk="1" fontAlgn="auto" latinLnBrk="0" hangingPunct="1">
              <a:lnSpc>
                <a:spcPct val="90000"/>
              </a:lnSpc>
              <a:spcBef>
                <a:spcPts val="1000"/>
              </a:spcBef>
              <a:spcAft>
                <a:spcPts val="0"/>
              </a:spcAft>
              <a:buClrTx/>
              <a:buSzPct val="80000"/>
              <a:tabLst/>
              <a:defRPr/>
            </a:pPr>
            <a:r>
              <a:rPr lang="en-US" sz="4000" dirty="0" smtClean="0"/>
              <a:t>Thank You…</a:t>
            </a:r>
            <a:r>
              <a:rPr lang="en-US" sz="4000" dirty="0" smtClean="0">
                <a:sym typeface="Wingdings" pitchFamily="2" charset="2"/>
              </a:rPr>
              <a:t></a:t>
            </a:r>
            <a:endParaRPr lang="en-US" sz="4000" dirty="0" smtClean="0"/>
          </a:p>
          <a:p>
            <a:pPr marL="228600" marR="0" lvl="0" indent="-228600" algn="ctr" defTabSz="914400" rtl="0" eaLnBrk="1" fontAlgn="auto" latinLnBrk="0" hangingPunct="1">
              <a:lnSpc>
                <a:spcPct val="90000"/>
              </a:lnSpc>
              <a:spcBef>
                <a:spcPts val="1000"/>
              </a:spcBef>
              <a:spcAft>
                <a:spcPts val="0"/>
              </a:spcAft>
              <a:buClrTx/>
              <a:buSzPct val="80000"/>
              <a:tabLst/>
              <a:defRPr/>
            </a:pPr>
            <a:endParaRPr kumimoji="0" lang="en-US" sz="72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Pct val="80000"/>
              <a:tabLst/>
              <a:defRPr/>
            </a:pPr>
            <a:endParaRPr kumimoji="0" lang="en-US" sz="60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Pct val="80000"/>
              <a:tabLst/>
              <a:defRPr/>
            </a:pPr>
            <a:endParaRPr kumimoji="0" lang="en-US" sz="60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Footer Placeholder 1"/>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CA" smtClean="0"/>
              <a:pPr/>
              <a:t>17</a:t>
            </a:fld>
            <a:endParaRPr lang="en-CA"/>
          </a:p>
        </p:txBody>
      </p:sp>
    </p:spTree>
    <p:extLst>
      <p:ext uri="{BB962C8B-B14F-4D97-AF65-F5344CB8AC3E}">
        <p14:creationId xmlns:p14="http://schemas.microsoft.com/office/powerpoint/2010/main" val="2592175144"/>
      </p:ext>
    </p:extLst>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pPr marL="0" indent="0">
              <a:buNone/>
            </a:pPr>
            <a:r>
              <a:rPr lang="en-CA" dirty="0" smtClean="0"/>
              <a:t>The </a:t>
            </a:r>
            <a:r>
              <a:rPr lang="en-CA" dirty="0"/>
              <a:t>industry push is increasingly shifting towards cloud-based services and </a:t>
            </a:r>
            <a:r>
              <a:rPr lang="en-CA" dirty="0" smtClean="0"/>
              <a:t>applications</a:t>
            </a:r>
            <a:r>
              <a:rPr lang="en-CA" dirty="0"/>
              <a:t>. </a:t>
            </a:r>
            <a:r>
              <a:rPr lang="en-CA" dirty="0" smtClean="0"/>
              <a:t>The main reason for that is because cloud </a:t>
            </a:r>
            <a:r>
              <a:rPr lang="en-CA" dirty="0"/>
              <a:t>user can reduce spending on technology </a:t>
            </a:r>
            <a:r>
              <a:rPr lang="en-CA" dirty="0" smtClean="0"/>
              <a:t>infrastructure.</a:t>
            </a:r>
            <a:endParaRPr lang="en-C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3372262"/>
            <a:ext cx="3443817" cy="32027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7465" y="3542095"/>
            <a:ext cx="3639275" cy="2729456"/>
          </a:xfrm>
          <a:prstGeom prst="rect">
            <a:avLst/>
          </a:prstGeom>
        </p:spPr>
      </p:pic>
    </p:spTree>
    <p:extLst>
      <p:ext uri="{BB962C8B-B14F-4D97-AF65-F5344CB8AC3E}">
        <p14:creationId xmlns:p14="http://schemas.microsoft.com/office/powerpoint/2010/main" val="1266141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3" y="366977"/>
            <a:ext cx="10515600" cy="1325563"/>
          </a:xfrm>
        </p:spPr>
        <p:txBody>
          <a:bodyPr/>
          <a:lstStyle/>
          <a:p>
            <a:r>
              <a:rPr lang="en-CA" dirty="0" smtClean="0"/>
              <a:t>Introduction(cont.)</a:t>
            </a:r>
            <a:endParaRPr lang="en-CA" dirty="0"/>
          </a:p>
        </p:txBody>
      </p:sp>
      <p:sp>
        <p:nvSpPr>
          <p:cNvPr id="3" name="Content Placeholder 2"/>
          <p:cNvSpPr>
            <a:spLocks noGrp="1"/>
          </p:cNvSpPr>
          <p:nvPr>
            <p:ph idx="1"/>
          </p:nvPr>
        </p:nvSpPr>
        <p:spPr/>
        <p:txBody>
          <a:bodyPr/>
          <a:lstStyle/>
          <a:p>
            <a:pPr marL="0" indent="0">
              <a:buNone/>
            </a:pPr>
            <a:r>
              <a:rPr lang="en-CA" dirty="0"/>
              <a:t>Virtualization has been proposed as an architecture to increase resource utilization, improving services and applications quality.</a:t>
            </a:r>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3460750"/>
            <a:ext cx="4199466" cy="20767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0939" y="2989219"/>
            <a:ext cx="2928924" cy="3019822"/>
          </a:xfrm>
          <a:prstGeom prst="rect">
            <a:avLst/>
          </a:prstGeom>
        </p:spPr>
      </p:pic>
    </p:spTree>
    <p:extLst>
      <p:ext uri="{BB962C8B-B14F-4D97-AF65-F5344CB8AC3E}">
        <p14:creationId xmlns:p14="http://schemas.microsoft.com/office/powerpoint/2010/main" val="291904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0800" y="631296"/>
            <a:ext cx="9144000" cy="1011237"/>
          </a:xfrm>
        </p:spPr>
        <p:txBody>
          <a:bodyPr/>
          <a:lstStyle/>
          <a:p>
            <a:pPr algn="l"/>
            <a:r>
              <a:rPr lang="en-CA" dirty="0"/>
              <a:t>Problem </a:t>
            </a:r>
            <a:r>
              <a:rPr lang="en-CA" dirty="0" smtClean="0"/>
              <a:t>statement</a:t>
            </a:r>
            <a:endParaRPr lang="en-CA" dirty="0"/>
          </a:p>
        </p:txBody>
      </p:sp>
      <p:sp>
        <p:nvSpPr>
          <p:cNvPr id="3" name="Subtitle 2"/>
          <p:cNvSpPr>
            <a:spLocks noGrp="1"/>
          </p:cNvSpPr>
          <p:nvPr>
            <p:ph type="subTitle" idx="1"/>
          </p:nvPr>
        </p:nvSpPr>
        <p:spPr>
          <a:xfrm>
            <a:off x="626533" y="1778000"/>
            <a:ext cx="10041467" cy="3479800"/>
          </a:xfrm>
        </p:spPr>
        <p:txBody>
          <a:bodyPr/>
          <a:lstStyle/>
          <a:p>
            <a:pPr algn="l"/>
            <a:r>
              <a:rPr lang="en-CA" dirty="0"/>
              <a:t>Virtualized systems </a:t>
            </a:r>
            <a:r>
              <a:rPr lang="en-CA" dirty="0" smtClean="0"/>
              <a:t>are vulnerable to different type of attacks such as: denial-of-service </a:t>
            </a:r>
            <a:r>
              <a:rPr lang="en-CA" dirty="0"/>
              <a:t>(</a:t>
            </a:r>
            <a:r>
              <a:rPr lang="en-CA" dirty="0" err="1"/>
              <a:t>DoS</a:t>
            </a:r>
            <a:r>
              <a:rPr lang="en-CA" dirty="0"/>
              <a:t>) </a:t>
            </a:r>
            <a:r>
              <a:rPr lang="en-CA" dirty="0" smtClean="0"/>
              <a:t>attacks. </a:t>
            </a:r>
            <a:r>
              <a:rPr lang="en-CA" dirty="0" err="1" smtClean="0"/>
              <a:t>DoS</a:t>
            </a:r>
            <a:r>
              <a:rPr lang="en-CA" dirty="0" smtClean="0"/>
              <a:t> attacks in </a:t>
            </a:r>
            <a:r>
              <a:rPr lang="en-CA" dirty="0"/>
              <a:t>virtualization occurs when one VM drains all the available physical resources, such that the hypervisor can’t support more VMs, and availability is imperiled. </a:t>
            </a:r>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0874" y="3572933"/>
            <a:ext cx="4886325" cy="2561108"/>
          </a:xfrm>
          <a:prstGeom prst="rect">
            <a:avLst/>
          </a:prstGeom>
        </p:spPr>
      </p:pic>
    </p:spTree>
    <p:extLst>
      <p:ext uri="{BB962C8B-B14F-4D97-AF65-F5344CB8AC3E}">
        <p14:creationId xmlns:p14="http://schemas.microsoft.com/office/powerpoint/2010/main" val="1698502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059" y="486302"/>
            <a:ext cx="10515600" cy="1325563"/>
          </a:xfrm>
        </p:spPr>
        <p:txBody>
          <a:bodyPr/>
          <a:lstStyle/>
          <a:p>
            <a:r>
              <a:rPr lang="en-CA" dirty="0"/>
              <a:t>Problem statement (cont.)</a:t>
            </a:r>
          </a:p>
        </p:txBody>
      </p:sp>
      <p:sp>
        <p:nvSpPr>
          <p:cNvPr id="3" name="Content Placeholder 2"/>
          <p:cNvSpPr>
            <a:spLocks noGrp="1"/>
          </p:cNvSpPr>
          <p:nvPr>
            <p:ph idx="1"/>
          </p:nvPr>
        </p:nvSpPr>
        <p:spPr>
          <a:xfrm>
            <a:off x="677334" y="1811865"/>
            <a:ext cx="8596668" cy="4229497"/>
          </a:xfrm>
        </p:spPr>
        <p:txBody>
          <a:bodyPr/>
          <a:lstStyle/>
          <a:p>
            <a:pPr marL="0" indent="0">
              <a:buNone/>
            </a:pPr>
            <a:r>
              <a:rPr lang="en-CA" dirty="0"/>
              <a:t>The existing approaches to prevent </a:t>
            </a:r>
            <a:r>
              <a:rPr lang="en-CA" dirty="0" err="1"/>
              <a:t>DoS</a:t>
            </a:r>
            <a:r>
              <a:rPr lang="en-CA" dirty="0"/>
              <a:t> attacks are based on limiting resource allocation using simple configurations. </a:t>
            </a:r>
            <a:endParaRPr lang="en-CA" dirty="0" smtClean="0"/>
          </a:p>
          <a:p>
            <a:pPr marL="0" indent="0">
              <a:buNone/>
            </a:pPr>
            <a:endParaRPr lang="en-CA" dirty="0"/>
          </a:p>
          <a:p>
            <a:endParaRPr lang="en-CA"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775" y="2970611"/>
            <a:ext cx="6076950" cy="3419475"/>
          </a:xfrm>
          <a:prstGeom prst="rect">
            <a:avLst/>
          </a:prstGeom>
        </p:spPr>
      </p:pic>
    </p:spTree>
    <p:extLst>
      <p:ext uri="{BB962C8B-B14F-4D97-AF65-F5344CB8AC3E}">
        <p14:creationId xmlns:p14="http://schemas.microsoft.com/office/powerpoint/2010/main" val="2496824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Problem statement (cont.)</a:t>
            </a:r>
          </a:p>
        </p:txBody>
      </p:sp>
      <p:sp>
        <p:nvSpPr>
          <p:cNvPr id="3" name="Content Placeholder 2"/>
          <p:cNvSpPr>
            <a:spLocks noGrp="1"/>
          </p:cNvSpPr>
          <p:nvPr>
            <p:ph idx="1"/>
          </p:nvPr>
        </p:nvSpPr>
        <p:spPr>
          <a:xfrm>
            <a:off x="677334" y="1642533"/>
            <a:ext cx="8596668" cy="4398829"/>
          </a:xfrm>
        </p:spPr>
        <p:txBody>
          <a:bodyPr/>
          <a:lstStyle/>
          <a:p>
            <a:pPr marL="0" indent="0">
              <a:buNone/>
            </a:pPr>
            <a:r>
              <a:rPr lang="en-CA" dirty="0"/>
              <a:t>However, these approaches are limited to understanding different behaviors of different applications.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4422" y="3064073"/>
            <a:ext cx="4473178" cy="3358222"/>
          </a:xfrm>
          <a:prstGeom prst="rect">
            <a:avLst/>
          </a:prstGeom>
        </p:spPr>
      </p:pic>
    </p:spTree>
    <p:extLst>
      <p:ext uri="{BB962C8B-B14F-4D97-AF65-F5344CB8AC3E}">
        <p14:creationId xmlns:p14="http://schemas.microsoft.com/office/powerpoint/2010/main" val="2138919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Problem </a:t>
            </a:r>
            <a:r>
              <a:rPr lang="en-CA" dirty="0" smtClean="0"/>
              <a:t>statement (cont.) </a:t>
            </a:r>
            <a:endParaRPr lang="en-CA" dirty="0"/>
          </a:p>
        </p:txBody>
      </p:sp>
      <p:sp>
        <p:nvSpPr>
          <p:cNvPr id="3" name="Content Placeholder 2"/>
          <p:cNvSpPr>
            <a:spLocks noGrp="1"/>
          </p:cNvSpPr>
          <p:nvPr>
            <p:ph idx="1"/>
          </p:nvPr>
        </p:nvSpPr>
        <p:spPr>
          <a:xfrm>
            <a:off x="677334" y="1794933"/>
            <a:ext cx="8596668" cy="4246429"/>
          </a:xfrm>
        </p:spPr>
        <p:txBody>
          <a:bodyPr/>
          <a:lstStyle/>
          <a:p>
            <a:pPr marL="0" indent="0">
              <a:buNone/>
            </a:pPr>
            <a:r>
              <a:rPr lang="en-CA" dirty="0"/>
              <a:t>A recent survey </a:t>
            </a:r>
            <a:r>
              <a:rPr lang="en-CA" dirty="0" smtClean="0"/>
              <a:t>about applications </a:t>
            </a:r>
            <a:r>
              <a:rPr lang="en-CA" dirty="0"/>
              <a:t>behavior shows that busy </a:t>
            </a:r>
            <a:r>
              <a:rPr lang="en-CA" dirty="0" smtClean="0"/>
              <a:t>applications </a:t>
            </a:r>
            <a:r>
              <a:rPr lang="en-CA" dirty="0"/>
              <a:t>are not always under attack but may be overwhelmed by a large number of legitimate clients.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9412" y="3589867"/>
            <a:ext cx="6529388" cy="2902502"/>
          </a:xfrm>
          <a:prstGeom prst="rect">
            <a:avLst/>
          </a:prstGeom>
        </p:spPr>
      </p:pic>
    </p:spTree>
    <p:extLst>
      <p:ext uri="{BB962C8B-B14F-4D97-AF65-F5344CB8AC3E}">
        <p14:creationId xmlns:p14="http://schemas.microsoft.com/office/powerpoint/2010/main" val="3107061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Architecture</a:t>
            </a:r>
            <a:endParaRPr lang="en-CA"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4491" y="2160588"/>
            <a:ext cx="6223055" cy="3881437"/>
          </a:xfrm>
        </p:spPr>
      </p:pic>
    </p:spTree>
    <p:extLst>
      <p:ext uri="{BB962C8B-B14F-4D97-AF65-F5344CB8AC3E}">
        <p14:creationId xmlns:p14="http://schemas.microsoft.com/office/powerpoint/2010/main" val="2583840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Proposed Architecture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4491" y="2160588"/>
            <a:ext cx="6223055" cy="3881437"/>
          </a:xfrm>
        </p:spPr>
      </p:pic>
      <p:sp>
        <p:nvSpPr>
          <p:cNvPr id="5" name="TextBox 4"/>
          <p:cNvSpPr txBox="1"/>
          <p:nvPr/>
        </p:nvSpPr>
        <p:spPr>
          <a:xfrm>
            <a:off x="237744" y="3182112"/>
            <a:ext cx="2084832" cy="2585323"/>
          </a:xfrm>
          <a:prstGeom prst="rect">
            <a:avLst/>
          </a:prstGeom>
          <a:noFill/>
        </p:spPr>
        <p:txBody>
          <a:bodyPr wrap="square" rtlCol="0">
            <a:spAutoFit/>
          </a:bodyPr>
          <a:lstStyle/>
          <a:p>
            <a:r>
              <a:rPr lang="en-CA" dirty="0" smtClean="0"/>
              <a:t>Data gathering component:  obtaining information about virtual machines(</a:t>
            </a:r>
            <a:r>
              <a:rPr lang="en-CA" dirty="0" err="1" smtClean="0"/>
              <a:t>e.g</a:t>
            </a:r>
            <a:r>
              <a:rPr lang="en-CA" dirty="0" smtClean="0"/>
              <a:t>,  workload, activities and events)</a:t>
            </a:r>
            <a:endParaRPr lang="en-CA" dirty="0"/>
          </a:p>
        </p:txBody>
      </p:sp>
    </p:spTree>
    <p:extLst>
      <p:ext uri="{BB962C8B-B14F-4D97-AF65-F5344CB8AC3E}">
        <p14:creationId xmlns:p14="http://schemas.microsoft.com/office/powerpoint/2010/main" val="1109819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5301</TotalTime>
  <Words>447</Words>
  <Application>Microsoft Office PowerPoint</Application>
  <PresentationFormat>Widescreen</PresentationFormat>
  <Paragraphs>53</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Minimizing the Impact of Denial of Service Attacks on a Virtualized Cloud</vt:lpstr>
      <vt:lpstr>Introduction</vt:lpstr>
      <vt:lpstr>Introduction(cont.)</vt:lpstr>
      <vt:lpstr>Problem statement</vt:lpstr>
      <vt:lpstr>Problem statement (cont.)</vt:lpstr>
      <vt:lpstr>Problem statement (cont.)</vt:lpstr>
      <vt:lpstr>Problem statement (cont.) </vt:lpstr>
      <vt:lpstr>Proposed Architecture</vt:lpstr>
      <vt:lpstr>Proposed Architecture</vt:lpstr>
      <vt:lpstr>Proposed Architecture</vt:lpstr>
      <vt:lpstr>Proposed Architecture</vt:lpstr>
      <vt:lpstr>Proposed Architecture</vt:lpstr>
      <vt:lpstr>Proposed Architecture</vt:lpstr>
      <vt:lpstr>Proposed Architecture</vt:lpstr>
      <vt:lpstr>Conclusion</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system for differentiating between usual and unusual workload on virtual machines</dc:title>
  <dc:creator>Adel Abusitta</dc:creator>
  <cp:lastModifiedBy>Adel Abusitta</cp:lastModifiedBy>
  <cp:revision>132</cp:revision>
  <dcterms:created xsi:type="dcterms:W3CDTF">2015-11-24T14:20:09Z</dcterms:created>
  <dcterms:modified xsi:type="dcterms:W3CDTF">2015-12-10T15:18:07Z</dcterms:modified>
</cp:coreProperties>
</file>